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56" r:id="rId3"/>
    <p:sldId id="258" r:id="rId4"/>
    <p:sldId id="262" r:id="rId5"/>
    <p:sldId id="257" r:id="rId6"/>
    <p:sldId id="259" r:id="rId7"/>
    <p:sldId id="260" r:id="rId8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7" d="100"/>
          <a:sy n="77" d="100"/>
        </p:scale>
        <p:origin x="806" y="6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B318801-8193-35E8-5E4D-C41DE250DFA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9211F187-4104-2516-E633-120A8FBBC94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CE8DDDF-68FB-D670-67A1-F6F392EC5D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71810-B76E-45EC-BF4A-0B2D0F52BB0F}" type="datetimeFigureOut">
              <a:rPr lang="it-IT" smtClean="0"/>
              <a:pPr/>
              <a:t>19/12/2022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F396049D-F534-ABCD-DAC1-AE69FC3C1C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8EFAFBE-030D-6EE0-F012-FC2380C664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F642D-3122-4920-9FD6-6410F198FE56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667360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B415E96-B628-10AB-A4FA-102CF5F4E7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CF309FB9-F8AF-2D1D-5A6A-31D19DB9542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6F18E733-8F97-B2AC-7396-F3F72E9C0E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71810-B76E-45EC-BF4A-0B2D0F52BB0F}" type="datetimeFigureOut">
              <a:rPr lang="it-IT" smtClean="0"/>
              <a:pPr/>
              <a:t>19/12/2022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C98258DE-2FB7-E3BA-D699-28AB92C5DB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E370D9BD-FD61-5C28-7A5A-3206A303AA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F642D-3122-4920-9FD6-6410F198FE56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087293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56E19FAC-A723-A435-55D3-4DA2549C367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6586A8E5-CD67-99AB-B469-51BCAE3E547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542378A-1438-EC3B-1AAB-987FABD37C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71810-B76E-45EC-BF4A-0B2D0F52BB0F}" type="datetimeFigureOut">
              <a:rPr lang="it-IT" smtClean="0"/>
              <a:pPr/>
              <a:t>19/12/2022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B403DA7B-A3DB-D3D0-57F9-FF0C6B034E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7685335-7EBC-05DE-B7F0-DEF6DD848E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F642D-3122-4920-9FD6-6410F198FE56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954712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3140C5B-18D5-567A-2A42-94535D06BD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B4BCD16-123B-215F-518D-2655746A1D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BF4A54E-F8BD-BB09-96F0-54618E585B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71810-B76E-45EC-BF4A-0B2D0F52BB0F}" type="datetimeFigureOut">
              <a:rPr lang="it-IT" smtClean="0"/>
              <a:pPr/>
              <a:t>19/12/2022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28DA1B5E-3186-F074-378B-12B17BA7DF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6A9CB47-A4E5-89AC-694A-CEF92438AF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F642D-3122-4920-9FD6-6410F198FE56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960374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12F82F0-5348-049E-2F52-438E623A51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A4B1C817-B683-2EF6-A898-92FF91F3A3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03D4961-6F22-74FA-D5F2-774C824785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71810-B76E-45EC-BF4A-0B2D0F52BB0F}" type="datetimeFigureOut">
              <a:rPr lang="it-IT" smtClean="0"/>
              <a:pPr/>
              <a:t>19/12/2022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9FCC2625-681C-F40F-BF48-3B7437BBE1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91534AA9-1F56-2A00-640F-A6A56EB99E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F642D-3122-4920-9FD6-6410F198FE56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230801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617950B-11B6-0898-7AB1-27BC98A4FD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727CCCA-0C15-B0BC-40DE-2549544341D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7BA2AFB5-C543-56FA-C44C-A132301FE2E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554AB444-3110-3D4F-6C79-6637849FB0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71810-B76E-45EC-BF4A-0B2D0F52BB0F}" type="datetimeFigureOut">
              <a:rPr lang="it-IT" smtClean="0"/>
              <a:pPr/>
              <a:t>19/12/2022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821912E9-D0C6-CA93-647F-B50E4F5E22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24CDCE1E-A860-7127-3CAA-46289CA24F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F642D-3122-4920-9FD6-6410F198FE56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775042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81471D6-D278-EBA1-F86C-4550995701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CCA09926-4E34-4B71-78BC-F157443806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5D9EA0A9-12A0-8627-5326-9E653CF554C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56907E8A-BEB5-2F81-C961-2AE93297A2C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B879F258-B9F0-5E57-5664-681084A23DF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CB1AD83C-96C4-D0A4-F653-0C2CA83426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71810-B76E-45EC-BF4A-0B2D0F52BB0F}" type="datetimeFigureOut">
              <a:rPr lang="it-IT" smtClean="0"/>
              <a:pPr/>
              <a:t>19/12/2022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BAC43359-66AA-6021-75E3-48289E397D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6EE54A7D-99D5-AD18-8433-136050A53D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F642D-3122-4920-9FD6-6410F198FE56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642701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73B87C5-A072-86B1-5C12-52D9942ED8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7FD921D4-9193-66D9-862B-9E16F74ACE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71810-B76E-45EC-BF4A-0B2D0F52BB0F}" type="datetimeFigureOut">
              <a:rPr lang="it-IT" smtClean="0"/>
              <a:pPr/>
              <a:t>19/12/2022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0D340C99-6402-B647-C439-50FB995CAF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538F6466-B951-192D-3913-E4729FF212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F642D-3122-4920-9FD6-6410F198FE56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740312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4E6BFCE2-0ADE-A377-B1D9-00049AFD02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71810-B76E-45EC-BF4A-0B2D0F52BB0F}" type="datetimeFigureOut">
              <a:rPr lang="it-IT" smtClean="0"/>
              <a:pPr/>
              <a:t>19/12/2022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0BCED969-4647-6264-1E7D-388B46014D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08CD7A24-305C-E879-1A8F-33FFCC003E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F642D-3122-4920-9FD6-6410F198FE56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856545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E415238-F917-182D-2B2C-47B8049CD8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7681C7B-5A7A-965F-24A0-3DA766E79E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13E7B506-514C-9094-0F02-5640C5CBB42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D1428739-FBE0-9799-5B2D-546DF44D61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71810-B76E-45EC-BF4A-0B2D0F52BB0F}" type="datetimeFigureOut">
              <a:rPr lang="it-IT" smtClean="0"/>
              <a:pPr/>
              <a:t>19/12/2022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5045BCC6-E140-48B5-B99F-DCBA3581E3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3A325016-96A9-E8EC-CB2B-687E37E571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F642D-3122-4920-9FD6-6410F198FE56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140377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8D43CA3-5607-3E66-3C77-98314280E4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657A82E6-15C0-029F-58E4-459960A2813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35FC384F-8DF2-828B-E593-D46C184F279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1850132F-F682-2F23-AC97-64E064F850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71810-B76E-45EC-BF4A-0B2D0F52BB0F}" type="datetimeFigureOut">
              <a:rPr lang="it-IT" smtClean="0"/>
              <a:pPr/>
              <a:t>19/12/2022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CC8A21E5-0110-3ED9-32C3-60A2DD44C4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CF3D75A0-878B-6628-F284-7A1E150BEE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F642D-3122-4920-9FD6-6410F198FE56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612488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A66D6A60-81CF-F025-7629-3F3951D10F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95DE8921-D491-C807-4FBA-02DD72FF17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607BC545-3637-4B41-F335-F3762ED5B9F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A71810-B76E-45EC-BF4A-0B2D0F52BB0F}" type="datetimeFigureOut">
              <a:rPr lang="it-IT" smtClean="0"/>
              <a:pPr/>
              <a:t>19/12/2022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8122B897-C7D5-D19B-0E2B-9A6313B894D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983D03A7-15EE-0011-5D92-8072DDC88CA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AF642D-3122-4920-9FD6-6410F198FE56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931001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ambridgeenglish.org/it/why-cambridge-english/riconoscimento-universitario/" TargetMode="Externa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ambridgeenglish.org/it/help/faq-riconoscimento-validita-esami/#:~:text=I%20certificati%20Cambridge%20English%20non,linguistiche%20di%20un%20determinato%20livello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ambridge-assessment-english - British School Brindisi">
            <a:extLst>
              <a:ext uri="{FF2B5EF4-FFF2-40B4-BE49-F238E27FC236}">
                <a16:creationId xmlns:a16="http://schemas.microsoft.com/office/drawing/2014/main" id="{FA9F3F3C-304E-4B00-88D0-112B7D2DC37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38912"/>
            <a:ext cx="12191999" cy="533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647241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>
            <a:extLst>
              <a:ext uri="{FF2B5EF4-FFF2-40B4-BE49-F238E27FC236}">
                <a16:creationId xmlns:a16="http://schemas.microsoft.com/office/drawing/2014/main" id="{FB0EE231-12F4-F7E7-2586-07CFFD47382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33680" y="0"/>
            <a:ext cx="12835149" cy="68828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54017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>
            <a:extLst>
              <a:ext uri="{FF2B5EF4-FFF2-40B4-BE49-F238E27FC236}">
                <a16:creationId xmlns:a16="http://schemas.microsoft.com/office/drawing/2014/main" id="{1B4B5645-CBC6-A142-EECA-98C7E941DB8C}"/>
              </a:ext>
            </a:extLst>
          </p:cNvPr>
          <p:cNvSpPr/>
          <p:nvPr/>
        </p:nvSpPr>
        <p:spPr>
          <a:xfrm>
            <a:off x="838200" y="377687"/>
            <a:ext cx="10515600" cy="6380922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it-IT" sz="3600" b="1" i="0" dirty="0">
                <a:solidFill>
                  <a:srgbClr val="FF0000"/>
                </a:solidFill>
                <a:effectLst/>
                <a:latin typeface="Source Sans Pro" panose="020B0503030403020204" pitchFamily="34" charset="0"/>
              </a:rPr>
              <a:t>Perché Cambridge English?</a:t>
            </a:r>
          </a:p>
          <a:p>
            <a:pPr algn="ctr"/>
            <a:endParaRPr lang="it-IT" sz="1200" b="1" i="0" dirty="0">
              <a:solidFill>
                <a:srgbClr val="FF0000"/>
              </a:solidFill>
              <a:effectLst/>
              <a:latin typeface="Source Sans Pro" panose="020B0503030403020204" pitchFamily="34" charset="0"/>
            </a:endParaRPr>
          </a:p>
          <a:p>
            <a:pPr marL="571500" indent="-571500">
              <a:buFont typeface="Wingdings" panose="05000000000000000000" pitchFamily="2" charset="2"/>
              <a:buChar char="Ø"/>
            </a:pPr>
            <a:r>
              <a:rPr lang="it-IT" sz="3600" b="1" dirty="0">
                <a:solidFill>
                  <a:schemeClr val="accent1"/>
                </a:solidFill>
                <a:latin typeface="Source Sans Pro" panose="020B0503030403020204" pitchFamily="34" charset="0"/>
              </a:rPr>
              <a:t>Migliorare il proprio Inglese</a:t>
            </a:r>
          </a:p>
          <a:p>
            <a:endParaRPr lang="it-IT" sz="1200" b="1" i="0" dirty="0">
              <a:solidFill>
                <a:schemeClr val="accent1"/>
              </a:solidFill>
              <a:effectLst/>
              <a:latin typeface="Source Sans Pro" panose="020B0503030403020204" pitchFamily="34" charset="0"/>
            </a:endParaRPr>
          </a:p>
          <a:p>
            <a:pPr marL="571500" indent="-571500">
              <a:buFont typeface="Wingdings" panose="05000000000000000000" pitchFamily="2" charset="2"/>
              <a:buChar char="Ø"/>
            </a:pPr>
            <a:r>
              <a:rPr lang="it-IT" sz="3600" b="1" i="0" dirty="0">
                <a:solidFill>
                  <a:schemeClr val="accent1"/>
                </a:solidFill>
                <a:effectLst/>
                <a:latin typeface="Source Sans Pro" panose="020B0503030403020204" pitchFamily="34" charset="0"/>
              </a:rPr>
              <a:t>Studio in Italia e all’estero</a:t>
            </a:r>
          </a:p>
          <a:p>
            <a:r>
              <a:rPr lang="it-IT" sz="1400" i="0" dirty="0">
                <a:solidFill>
                  <a:srgbClr val="333333"/>
                </a:solidFill>
                <a:effectLst/>
                <a:latin typeface="Source Sans Pro" panose="020B0503030403020204" pitchFamily="34" charset="0"/>
                <a:hlinkClick r:id="rId2"/>
              </a:rPr>
              <a:t>https://www.cambridgeenglish.org/it/why-cambridge-english/riconoscimento-universitario/</a:t>
            </a:r>
            <a:endParaRPr lang="it-IT" sz="1400" i="0" dirty="0">
              <a:solidFill>
                <a:srgbClr val="333333"/>
              </a:solidFill>
              <a:effectLst/>
              <a:latin typeface="Source Sans Pro" panose="020B0503030403020204" pitchFamily="34" charset="0"/>
            </a:endParaRPr>
          </a:p>
          <a:p>
            <a:endParaRPr lang="it-IT" sz="1200" dirty="0">
              <a:solidFill>
                <a:srgbClr val="333333"/>
              </a:solidFill>
              <a:latin typeface="Source Sans Pro" panose="020B0503030403020204" pitchFamily="34" charset="0"/>
            </a:endParaRPr>
          </a:p>
          <a:p>
            <a:pPr marL="285750" indent="-285750" algn="l">
              <a:buFont typeface="Wingdings" panose="05000000000000000000" pitchFamily="2" charset="2"/>
              <a:buChar char="ü"/>
            </a:pPr>
            <a:r>
              <a:rPr lang="it-IT" b="1" i="0" dirty="0">
                <a:solidFill>
                  <a:srgbClr val="333333"/>
                </a:solidFill>
                <a:effectLst/>
                <a:latin typeface="Source Sans Pro" panose="020B0503030403020204" pitchFamily="34" charset="0"/>
              </a:rPr>
              <a:t>Test d'idoneità alla lingua inglese nelle università italiane</a:t>
            </a:r>
          </a:p>
          <a:p>
            <a:pPr algn="l"/>
            <a:endParaRPr lang="it-IT" b="1" i="0" dirty="0">
              <a:solidFill>
                <a:srgbClr val="333333"/>
              </a:solidFill>
              <a:effectLst/>
              <a:latin typeface="Source Sans Pro" panose="020B0503030403020204" pitchFamily="34" charset="0"/>
            </a:endParaRPr>
          </a:p>
          <a:p>
            <a:pPr algn="just"/>
            <a:r>
              <a:rPr lang="it-IT" sz="1600" b="0" i="0" dirty="0">
                <a:solidFill>
                  <a:srgbClr val="333333"/>
                </a:solidFill>
                <a:effectLst/>
                <a:latin typeface="Source Sans Pro" panose="020B0503030403020204" pitchFamily="34" charset="0"/>
              </a:rPr>
              <a:t>Nelle università italiane, pur con regolamenti diversi, è richiesto di affrontare un test di idoneità alla lingua inglese. </a:t>
            </a:r>
            <a:r>
              <a:rPr lang="it-IT" sz="1600" b="1" i="0" dirty="0">
                <a:solidFill>
                  <a:srgbClr val="333333"/>
                </a:solidFill>
                <a:effectLst/>
                <a:latin typeface="Source Sans Pro" panose="020B0503030403020204" pitchFamily="34" charset="0"/>
              </a:rPr>
              <a:t>Nella maggior parte dei casi, questo esame può essere evitato se si è in possesso di una certificazione Cambridge English</a:t>
            </a:r>
            <a:r>
              <a:rPr lang="it-IT" sz="1600" b="0" i="0" dirty="0">
                <a:solidFill>
                  <a:srgbClr val="333333"/>
                </a:solidFill>
                <a:effectLst/>
                <a:latin typeface="Source Sans Pro" panose="020B0503030403020204" pitchFamily="34" charset="0"/>
              </a:rPr>
              <a:t>. Con una certificazione, quindi, </a:t>
            </a:r>
            <a:r>
              <a:rPr lang="it-IT" sz="1600" b="1" i="0" dirty="0">
                <a:solidFill>
                  <a:srgbClr val="333333"/>
                </a:solidFill>
                <a:effectLst/>
                <a:latin typeface="Source Sans Pro" panose="020B0503030403020204" pitchFamily="34" charset="0"/>
              </a:rPr>
              <a:t>puoi ottenere i crediti senza dover sostenere l’esame di idoneità. </a:t>
            </a:r>
            <a:r>
              <a:rPr lang="it-IT" sz="1600" b="0" i="0" dirty="0">
                <a:solidFill>
                  <a:srgbClr val="333333"/>
                </a:solidFill>
                <a:effectLst/>
                <a:latin typeface="Source Sans Pro" panose="020B0503030403020204" pitchFamily="34" charset="0"/>
              </a:rPr>
              <a:t>E’ comunque necessario informarsi presso la propria università sulla tematica dell’esonero.</a:t>
            </a:r>
            <a:endParaRPr lang="it-IT" sz="1600" b="1" i="0" dirty="0">
              <a:solidFill>
                <a:srgbClr val="333333"/>
              </a:solidFill>
              <a:effectLst/>
              <a:latin typeface="Source Sans Pro" panose="020B0503030403020204" pitchFamily="34" charset="0"/>
            </a:endParaRPr>
          </a:p>
          <a:p>
            <a:pPr marL="571500" indent="-571500">
              <a:buFont typeface="Wingdings" panose="05000000000000000000" pitchFamily="2" charset="2"/>
              <a:buChar char="Ø"/>
            </a:pPr>
            <a:r>
              <a:rPr lang="it-IT" sz="3600" b="1" dirty="0">
                <a:solidFill>
                  <a:schemeClr val="accent1"/>
                </a:solidFill>
                <a:latin typeface="Source Sans Pro" panose="020B0503030403020204" pitchFamily="34" charset="0"/>
              </a:rPr>
              <a:t>Lavoro</a:t>
            </a:r>
          </a:p>
          <a:p>
            <a:pPr marL="285750" indent="-285750" algn="l">
              <a:buFont typeface="Wingdings" panose="05000000000000000000" pitchFamily="2" charset="2"/>
              <a:buChar char="ü"/>
            </a:pPr>
            <a:r>
              <a:rPr lang="it-IT" sz="1600" b="0" i="0" dirty="0">
                <a:solidFill>
                  <a:srgbClr val="333333"/>
                </a:solidFill>
                <a:effectLst/>
                <a:latin typeface="Source Sans Pro" panose="020B0503030403020204" pitchFamily="34" charset="0"/>
              </a:rPr>
              <a:t>Gli esami Cambridge English ti permettono di ottenere le </a:t>
            </a:r>
            <a:r>
              <a:rPr lang="it-IT" sz="1600" b="1" i="0" dirty="0">
                <a:solidFill>
                  <a:srgbClr val="333333"/>
                </a:solidFill>
                <a:effectLst/>
                <a:latin typeface="Source Sans Pro" panose="020B0503030403020204" pitchFamily="34" charset="0"/>
              </a:rPr>
              <a:t>certificazioni di inglese più riconosciute al mondo</a:t>
            </a:r>
            <a:r>
              <a:rPr lang="it-IT" sz="1600" b="0" i="0" dirty="0">
                <a:solidFill>
                  <a:srgbClr val="333333"/>
                </a:solidFill>
                <a:effectLst/>
                <a:latin typeface="Source Sans Pro" panose="020B0503030403020204" pitchFamily="34" charset="0"/>
              </a:rPr>
              <a:t>. </a:t>
            </a:r>
          </a:p>
          <a:p>
            <a:pPr marL="285750" indent="-285750" algn="l">
              <a:buFont typeface="Wingdings" panose="05000000000000000000" pitchFamily="2" charset="2"/>
              <a:buChar char="ü"/>
            </a:pPr>
            <a:r>
              <a:rPr lang="it-IT" sz="1600" b="0" i="0" dirty="0">
                <a:solidFill>
                  <a:srgbClr val="333333"/>
                </a:solidFill>
                <a:effectLst/>
                <a:latin typeface="Source Sans Pro" panose="020B0503030403020204" pitchFamily="34" charset="0"/>
              </a:rPr>
              <a:t>Numerose aziende internazionali accettano i nostri certificati come prova del livello di inglese. </a:t>
            </a:r>
          </a:p>
          <a:p>
            <a:pPr marL="285750" indent="-285750" algn="l">
              <a:buFont typeface="Wingdings" panose="05000000000000000000" pitchFamily="2" charset="2"/>
              <a:buChar char="ü"/>
            </a:pPr>
            <a:r>
              <a:rPr lang="it-IT" sz="1600" b="0" i="0" dirty="0">
                <a:solidFill>
                  <a:srgbClr val="333333"/>
                </a:solidFill>
                <a:effectLst/>
                <a:latin typeface="Source Sans Pro" panose="020B0503030403020204" pitchFamily="34" charset="0"/>
              </a:rPr>
              <a:t>Una certificazione Cambridge English sul curriculum ti permette di dare valore alla tua conoscenza linguistica presso aziende, datori di lavori, e di avere quindi </a:t>
            </a:r>
            <a:r>
              <a:rPr lang="it-IT" sz="1600" b="1" i="0" dirty="0">
                <a:solidFill>
                  <a:srgbClr val="333333"/>
                </a:solidFill>
                <a:effectLst/>
                <a:latin typeface="Source Sans Pro" panose="020B0503030403020204" pitchFamily="34" charset="0"/>
              </a:rPr>
              <a:t>maggiori opportunità lavorative.</a:t>
            </a:r>
          </a:p>
          <a:p>
            <a:pPr algn="l"/>
            <a:endParaRPr lang="it-IT" sz="800" b="1" dirty="0">
              <a:solidFill>
                <a:srgbClr val="333333"/>
              </a:solidFill>
              <a:latin typeface="Source Sans Pro" panose="020B0503030403020204" pitchFamily="34" charset="0"/>
            </a:endParaRPr>
          </a:p>
          <a:p>
            <a:pPr marL="571500" indent="-571500" algn="l">
              <a:buFont typeface="Wingdings" panose="05000000000000000000" pitchFamily="2" charset="2"/>
              <a:buChar char="Ø"/>
            </a:pPr>
            <a:r>
              <a:rPr lang="it-IT" sz="3600" b="1" i="0" dirty="0">
                <a:solidFill>
                  <a:schemeClr val="accent1"/>
                </a:solidFill>
                <a:effectLst/>
                <a:latin typeface="Source Sans Pro" panose="020B0503030403020204" pitchFamily="34" charset="0"/>
              </a:rPr>
              <a:t>Concorsi pubblici </a:t>
            </a:r>
            <a:r>
              <a:rPr lang="it-IT" i="0" dirty="0">
                <a:solidFill>
                  <a:srgbClr val="333333"/>
                </a:solidFill>
                <a:effectLst/>
                <a:latin typeface="Source Sans Pro" panose="020B0503030403020204" pitchFamily="34" charset="0"/>
              </a:rPr>
              <a:t>– punteggio in graduatoria</a:t>
            </a:r>
            <a:endParaRPr lang="it-IT" b="1" i="0" dirty="0">
              <a:solidFill>
                <a:srgbClr val="333333"/>
              </a:solidFill>
              <a:effectLst/>
              <a:latin typeface="Source Sans Pro" panose="020B0503030403020204" pitchFamily="34" charset="0"/>
            </a:endParaRPr>
          </a:p>
          <a:p>
            <a:endParaRPr lang="it-IT" sz="1200" b="1" dirty="0">
              <a:solidFill>
                <a:srgbClr val="333333"/>
              </a:solidFill>
              <a:latin typeface="Source Sans Pro" panose="020B05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20703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ambridge English Scale">
            <a:extLst>
              <a:ext uri="{FF2B5EF4-FFF2-40B4-BE49-F238E27FC236}">
                <a16:creationId xmlns:a16="http://schemas.microsoft.com/office/drawing/2014/main" id="{0BE850D9-1D26-DC0E-77EE-746E9976C23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57" t="2677" r="2179" b="3307"/>
          <a:stretch/>
        </p:blipFill>
        <p:spPr bwMode="auto">
          <a:xfrm>
            <a:off x="3349487" y="636103"/>
            <a:ext cx="6569764" cy="59336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ttangolo 2">
            <a:extLst>
              <a:ext uri="{FF2B5EF4-FFF2-40B4-BE49-F238E27FC236}">
                <a16:creationId xmlns:a16="http://schemas.microsoft.com/office/drawing/2014/main" id="{8A878DA4-ECF0-D272-7807-E0F83659E2A3}"/>
              </a:ext>
            </a:extLst>
          </p:cNvPr>
          <p:cNvSpPr/>
          <p:nvPr/>
        </p:nvSpPr>
        <p:spPr>
          <a:xfrm>
            <a:off x="894523" y="308111"/>
            <a:ext cx="4133388" cy="655983"/>
          </a:xfrm>
          <a:prstGeom prst="rect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2000" b="1" dirty="0">
                <a:solidFill>
                  <a:srgbClr val="FF0000"/>
                </a:solidFill>
              </a:rPr>
              <a:t>Cambridge Assessment English Scale</a:t>
            </a:r>
          </a:p>
        </p:txBody>
      </p:sp>
    </p:spTree>
    <p:extLst>
      <p:ext uri="{BB962C8B-B14F-4D97-AF65-F5344CB8AC3E}">
        <p14:creationId xmlns:p14="http://schemas.microsoft.com/office/powerpoint/2010/main" val="4943644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>
            <a:extLst>
              <a:ext uri="{FF2B5EF4-FFF2-40B4-BE49-F238E27FC236}">
                <a16:creationId xmlns:a16="http://schemas.microsoft.com/office/drawing/2014/main" id="{27E0C432-C0FF-6A20-DBE8-A23443AEEE4A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865820" y="228601"/>
            <a:ext cx="3280450" cy="6363902"/>
          </a:xfrm>
          <a:prstGeom prst="rect">
            <a:avLst/>
          </a:prstGeom>
        </p:spPr>
      </p:pic>
      <p:pic>
        <p:nvPicPr>
          <p:cNvPr id="7" name="Immagine 6">
            <a:extLst>
              <a:ext uri="{FF2B5EF4-FFF2-40B4-BE49-F238E27FC236}">
                <a16:creationId xmlns:a16="http://schemas.microsoft.com/office/drawing/2014/main" id="{021C1828-E106-5322-9156-B1EDD4F7881B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808038" y="278296"/>
            <a:ext cx="3301347" cy="6387201"/>
          </a:xfrm>
          <a:prstGeom prst="rect">
            <a:avLst/>
          </a:prstGeom>
        </p:spPr>
      </p:pic>
      <p:sp>
        <p:nvSpPr>
          <p:cNvPr id="8" name="Rettangolo 7">
            <a:extLst>
              <a:ext uri="{FF2B5EF4-FFF2-40B4-BE49-F238E27FC236}">
                <a16:creationId xmlns:a16="http://schemas.microsoft.com/office/drawing/2014/main" id="{6938F99E-781B-39E8-0966-A382F62A0FC5}"/>
              </a:ext>
            </a:extLst>
          </p:cNvPr>
          <p:cNvSpPr/>
          <p:nvPr/>
        </p:nvSpPr>
        <p:spPr>
          <a:xfrm>
            <a:off x="173081" y="2719411"/>
            <a:ext cx="2692739" cy="2299852"/>
          </a:xfrm>
          <a:prstGeom prst="rect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it-IT" b="0" i="0" dirty="0">
                <a:solidFill>
                  <a:srgbClr val="333333"/>
                </a:solidFill>
                <a:effectLst/>
                <a:latin typeface="Source Sans Pro" panose="020B0503030403020204" pitchFamily="34" charset="0"/>
              </a:rPr>
              <a:t>Superando l’esame</a:t>
            </a:r>
            <a:r>
              <a:rPr lang="it-IT" b="0" i="1" dirty="0">
                <a:solidFill>
                  <a:srgbClr val="FF0000"/>
                </a:solidFill>
                <a:effectLst/>
                <a:latin typeface="Source Sans Pro" panose="020B0503030403020204" pitchFamily="34" charset="0"/>
              </a:rPr>
              <a:t> </a:t>
            </a:r>
          </a:p>
          <a:p>
            <a:r>
              <a:rPr lang="it-IT" b="0" i="1" dirty="0">
                <a:solidFill>
                  <a:srgbClr val="FF0000"/>
                </a:solidFill>
                <a:effectLst/>
                <a:latin typeface="Source Sans Pro" panose="020B0503030403020204" pitchFamily="34" charset="0"/>
              </a:rPr>
              <a:t>B1 Preliminary for Schools, </a:t>
            </a:r>
            <a:r>
              <a:rPr lang="it-IT" b="0" i="0" dirty="0">
                <a:solidFill>
                  <a:srgbClr val="333333"/>
                </a:solidFill>
                <a:effectLst/>
                <a:latin typeface="Source Sans Pro" panose="020B0503030403020204" pitchFamily="34" charset="0"/>
              </a:rPr>
              <a:t> gli studenti dimostrano di </a:t>
            </a:r>
            <a:r>
              <a:rPr lang="it-IT" b="1" i="0" dirty="0">
                <a:solidFill>
                  <a:srgbClr val="333333"/>
                </a:solidFill>
                <a:effectLst/>
                <a:latin typeface="Source Sans Pro" panose="020B0503030403020204" pitchFamily="34" charset="0"/>
              </a:rPr>
              <a:t>padroneggiare le basi della lingua inglese</a:t>
            </a:r>
            <a:r>
              <a:rPr lang="it-IT" b="0" i="0" dirty="0">
                <a:solidFill>
                  <a:srgbClr val="333333"/>
                </a:solidFill>
                <a:effectLst/>
                <a:latin typeface="Source Sans Pro" panose="020B0503030403020204" pitchFamily="34" charset="0"/>
              </a:rPr>
              <a:t> e di poter affrontare situazioni quotidiane di difficoltà intermedia.</a:t>
            </a:r>
            <a:endParaRPr lang="it-IT" dirty="0"/>
          </a:p>
        </p:txBody>
      </p:sp>
      <p:sp>
        <p:nvSpPr>
          <p:cNvPr id="9" name="Rettangolo 8">
            <a:extLst>
              <a:ext uri="{FF2B5EF4-FFF2-40B4-BE49-F238E27FC236}">
                <a16:creationId xmlns:a16="http://schemas.microsoft.com/office/drawing/2014/main" id="{D627D2F6-6870-1F1A-F1ED-696EF93DBB46}"/>
              </a:ext>
            </a:extLst>
          </p:cNvPr>
          <p:cNvSpPr/>
          <p:nvPr/>
        </p:nvSpPr>
        <p:spPr>
          <a:xfrm>
            <a:off x="6180406" y="2311906"/>
            <a:ext cx="2619606" cy="2846503"/>
          </a:xfrm>
          <a:prstGeom prst="rect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it-IT" b="0" i="1" dirty="0">
                <a:solidFill>
                  <a:srgbClr val="FF0000"/>
                </a:solidFill>
                <a:effectLst/>
                <a:latin typeface="Source Sans Pro" panose="020B0503030403020204" pitchFamily="34" charset="0"/>
              </a:rPr>
              <a:t>B2 First for Schools</a:t>
            </a:r>
            <a:r>
              <a:rPr lang="it-IT" b="0" i="0" dirty="0">
                <a:solidFill>
                  <a:srgbClr val="FF0000"/>
                </a:solidFill>
                <a:effectLst/>
                <a:latin typeface="Source Sans Pro" panose="020B0503030403020204" pitchFamily="34" charset="0"/>
              </a:rPr>
              <a:t> </a:t>
            </a:r>
            <a:r>
              <a:rPr lang="it-IT" b="0" i="0" dirty="0">
                <a:solidFill>
                  <a:srgbClr val="333333"/>
                </a:solidFill>
                <a:effectLst/>
                <a:latin typeface="Source Sans Pro" panose="020B0503030403020204" pitchFamily="34" charset="0"/>
              </a:rPr>
              <a:t>è una certificazione di </a:t>
            </a:r>
            <a:r>
              <a:rPr lang="it-IT" b="1" i="0" dirty="0">
                <a:solidFill>
                  <a:srgbClr val="333333"/>
                </a:solidFill>
                <a:effectLst/>
                <a:latin typeface="Source Sans Pro" panose="020B0503030403020204" pitchFamily="34" charset="0"/>
              </a:rPr>
              <a:t>livello intermedio-alto.</a:t>
            </a:r>
          </a:p>
          <a:p>
            <a:r>
              <a:rPr lang="it-IT" dirty="0">
                <a:solidFill>
                  <a:srgbClr val="333333"/>
                </a:solidFill>
                <a:latin typeface="Source Sans Pro" panose="020B0503030403020204" pitchFamily="34" charset="0"/>
              </a:rPr>
              <a:t>P</a:t>
            </a:r>
            <a:r>
              <a:rPr lang="it-IT" b="0" i="0" dirty="0">
                <a:solidFill>
                  <a:srgbClr val="333333"/>
                </a:solidFill>
                <a:effectLst/>
                <a:latin typeface="Source Sans Pro" panose="020B0503030403020204" pitchFamily="34" charset="0"/>
              </a:rPr>
              <a:t>repararsi a quest’esame permette di apprendere nozioni immediatamente spendibili in situazioni di viaggio all’estero, studio, dialogo con persone di altre nazionalità. 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469741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magine 2">
            <a:extLst>
              <a:ext uri="{FF2B5EF4-FFF2-40B4-BE49-F238E27FC236}">
                <a16:creationId xmlns:a16="http://schemas.microsoft.com/office/drawing/2014/main" id="{0891F015-D73B-A3DF-41FF-2930B5F65F81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423768" y="70192"/>
            <a:ext cx="3393867" cy="6644077"/>
          </a:xfrm>
          <a:prstGeom prst="rect">
            <a:avLst/>
          </a:prstGeom>
        </p:spPr>
      </p:pic>
      <p:pic>
        <p:nvPicPr>
          <p:cNvPr id="5" name="Immagine 4">
            <a:extLst>
              <a:ext uri="{FF2B5EF4-FFF2-40B4-BE49-F238E27FC236}">
                <a16:creationId xmlns:a16="http://schemas.microsoft.com/office/drawing/2014/main" id="{72BB54A3-9B7E-D008-B133-E3FA72F0C035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940147" y="314463"/>
            <a:ext cx="3127793" cy="6399807"/>
          </a:xfrm>
          <a:prstGeom prst="rect">
            <a:avLst/>
          </a:prstGeom>
        </p:spPr>
      </p:pic>
      <p:sp>
        <p:nvSpPr>
          <p:cNvPr id="6" name="Rettangolo 5">
            <a:extLst>
              <a:ext uri="{FF2B5EF4-FFF2-40B4-BE49-F238E27FC236}">
                <a16:creationId xmlns:a16="http://schemas.microsoft.com/office/drawing/2014/main" id="{64090938-82E2-9936-8D0B-5A1320B56D20}"/>
              </a:ext>
            </a:extLst>
          </p:cNvPr>
          <p:cNvSpPr/>
          <p:nvPr/>
        </p:nvSpPr>
        <p:spPr>
          <a:xfrm>
            <a:off x="9190453" y="869674"/>
            <a:ext cx="2633869" cy="5203135"/>
          </a:xfrm>
          <a:prstGeom prst="rect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it-IT" sz="1600" dirty="0">
                <a:solidFill>
                  <a:srgbClr val="333333"/>
                </a:solidFill>
                <a:latin typeface="Source Sans Pro" panose="020B0503030403020204" pitchFamily="34" charset="0"/>
              </a:rPr>
              <a:t>Prepararsi all’ esame</a:t>
            </a:r>
            <a:r>
              <a:rPr lang="it-IT" sz="1600" b="0" i="1" dirty="0">
                <a:solidFill>
                  <a:srgbClr val="FF0000"/>
                </a:solidFill>
                <a:effectLst/>
                <a:latin typeface="Source Sans Pro" panose="020B0503030403020204" pitchFamily="34" charset="0"/>
              </a:rPr>
              <a:t> </a:t>
            </a:r>
          </a:p>
          <a:p>
            <a:r>
              <a:rPr lang="it-IT" sz="1600" b="1" i="1" dirty="0">
                <a:solidFill>
                  <a:srgbClr val="FF0000"/>
                </a:solidFill>
                <a:effectLst/>
                <a:latin typeface="Source Sans Pro" panose="020B0503030403020204" pitchFamily="34" charset="0"/>
              </a:rPr>
              <a:t>C2 Proficiency, </a:t>
            </a:r>
            <a:r>
              <a:rPr lang="it-IT" sz="1600" dirty="0">
                <a:solidFill>
                  <a:srgbClr val="333333"/>
                </a:solidFill>
                <a:latin typeface="Source Sans Pro" panose="020B0503030403020204" pitchFamily="34" charset="0"/>
              </a:rPr>
              <a:t>permette al candidato di </a:t>
            </a:r>
            <a:r>
              <a:rPr lang="it-IT" sz="1600" b="1" dirty="0">
                <a:solidFill>
                  <a:srgbClr val="333333"/>
                </a:solidFill>
                <a:latin typeface="Source Sans Pro" panose="020B0503030403020204" pitchFamily="34" charset="0"/>
              </a:rPr>
              <a:t>acquisire c</a:t>
            </a:r>
            <a:r>
              <a:rPr lang="it-IT" sz="1600" b="1" i="0" dirty="0">
                <a:solidFill>
                  <a:srgbClr val="333333"/>
                </a:solidFill>
                <a:effectLst/>
                <a:latin typeface="Source Sans Pro" panose="020B0503030403020204" pitchFamily="34" charset="0"/>
              </a:rPr>
              <a:t>ompetenze per accedere a corsi e posizioni di alto livello</a:t>
            </a:r>
            <a:r>
              <a:rPr lang="it-IT" sz="1600" b="0" i="0" dirty="0">
                <a:solidFill>
                  <a:srgbClr val="333333"/>
                </a:solidFill>
                <a:effectLst/>
                <a:latin typeface="Source Sans Pro" panose="020B0503030403020204" pitchFamily="34" charset="0"/>
              </a:rPr>
              <a:t>, quali master, dottorati, PhD, </a:t>
            </a:r>
            <a:r>
              <a:rPr lang="it-IT" sz="1600" b="0" i="0" dirty="0" err="1">
                <a:solidFill>
                  <a:srgbClr val="333333"/>
                </a:solidFill>
                <a:effectLst/>
                <a:latin typeface="Source Sans Pro" panose="020B0503030403020204" pitchFamily="34" charset="0"/>
              </a:rPr>
              <a:t>postgraduate</a:t>
            </a:r>
            <a:r>
              <a:rPr lang="it-IT" sz="1600" b="0" i="0" dirty="0">
                <a:solidFill>
                  <a:srgbClr val="333333"/>
                </a:solidFill>
                <a:effectLst/>
                <a:latin typeface="Source Sans Pro" panose="020B0503030403020204" pitchFamily="34" charset="0"/>
              </a:rPr>
              <a:t>, posizioni manageriali e direzionali.</a:t>
            </a:r>
          </a:p>
          <a:p>
            <a:pPr algn="l"/>
            <a:r>
              <a:rPr lang="it-IT" sz="1600" b="1" i="0" dirty="0">
                <a:solidFill>
                  <a:schemeClr val="tx1"/>
                </a:solidFill>
                <a:effectLst/>
                <a:latin typeface="Source Sans Pro" panose="020B0503030403020204" pitchFamily="34" charset="0"/>
              </a:rPr>
              <a:t>C2 Proficiency dimostra che sai: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it-IT" sz="1600" b="0" i="0" dirty="0">
                <a:solidFill>
                  <a:schemeClr val="tx1"/>
                </a:solidFill>
                <a:effectLst/>
                <a:latin typeface="Source Sans Pro" panose="020B0503030403020204" pitchFamily="34" charset="0"/>
              </a:rPr>
              <a:t>affrontare un corso di alto livello quale PhD o </a:t>
            </a:r>
            <a:r>
              <a:rPr lang="it-IT" sz="1600" b="0" i="0" dirty="0" err="1">
                <a:solidFill>
                  <a:schemeClr val="tx1"/>
                </a:solidFill>
                <a:effectLst/>
                <a:latin typeface="Source Sans Pro" panose="020B0503030403020204" pitchFamily="34" charset="0"/>
              </a:rPr>
              <a:t>Postgraduate</a:t>
            </a:r>
            <a:endParaRPr lang="it-IT" sz="1600" b="0" i="0" dirty="0">
              <a:solidFill>
                <a:schemeClr val="tx1"/>
              </a:solidFill>
              <a:effectLst/>
              <a:latin typeface="Source Sans Pro" panose="020B0503030403020204" pitchFamily="34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it-IT" sz="1600" b="0" i="0" dirty="0">
                <a:solidFill>
                  <a:schemeClr val="tx1"/>
                </a:solidFill>
                <a:effectLst/>
                <a:latin typeface="Source Sans Pro" panose="020B0503030403020204" pitchFamily="34" charset="0"/>
              </a:rPr>
              <a:t>negoziare e persuadere efficacemente a livelli manageriali internazionali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it-IT" sz="1600" b="0" i="0" dirty="0">
                <a:solidFill>
                  <a:schemeClr val="tx1"/>
                </a:solidFill>
                <a:effectLst/>
                <a:latin typeface="Source Sans Pro" panose="020B0503030403020204" pitchFamily="34" charset="0"/>
              </a:rPr>
              <a:t>capire a fondo testi complessi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it-IT" sz="1600" b="0" i="0" dirty="0">
                <a:solidFill>
                  <a:schemeClr val="tx1"/>
                </a:solidFill>
                <a:effectLst/>
                <a:latin typeface="Source Sans Pro" panose="020B0503030403020204" pitchFamily="34" charset="0"/>
              </a:rPr>
              <a:t>parlare senza difficoltà di argomenti articolati</a:t>
            </a:r>
          </a:p>
          <a:p>
            <a:endParaRPr lang="it-IT" dirty="0"/>
          </a:p>
        </p:txBody>
      </p:sp>
      <p:sp>
        <p:nvSpPr>
          <p:cNvPr id="7" name="Rettangolo 6">
            <a:extLst>
              <a:ext uri="{FF2B5EF4-FFF2-40B4-BE49-F238E27FC236}">
                <a16:creationId xmlns:a16="http://schemas.microsoft.com/office/drawing/2014/main" id="{316BC33C-88D1-95C4-8BED-C1B668FE4543}"/>
              </a:ext>
            </a:extLst>
          </p:cNvPr>
          <p:cNvSpPr/>
          <p:nvPr/>
        </p:nvSpPr>
        <p:spPr>
          <a:xfrm>
            <a:off x="202026" y="191518"/>
            <a:ext cx="2143609" cy="6399807"/>
          </a:xfrm>
          <a:prstGeom prst="rect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it-IT" sz="1600" b="0" i="0" dirty="0">
                <a:solidFill>
                  <a:srgbClr val="333333"/>
                </a:solidFill>
                <a:effectLst/>
                <a:latin typeface="Source Sans Pro" panose="020B0503030403020204" pitchFamily="34" charset="0"/>
              </a:rPr>
              <a:t>Prepararsi all’esame </a:t>
            </a:r>
          </a:p>
          <a:p>
            <a:r>
              <a:rPr lang="it-IT" sz="1600" b="1" i="1" dirty="0">
                <a:solidFill>
                  <a:srgbClr val="FF0000"/>
                </a:solidFill>
                <a:effectLst/>
                <a:latin typeface="Source Sans Pro" panose="020B0503030403020204" pitchFamily="34" charset="0"/>
              </a:rPr>
              <a:t>C1 Cambridge English Advanced, </a:t>
            </a:r>
            <a:r>
              <a:rPr lang="it-IT" sz="1600" b="0" i="0" dirty="0">
                <a:solidFill>
                  <a:srgbClr val="333333"/>
                </a:solidFill>
                <a:effectLst/>
                <a:latin typeface="Source Sans Pro" panose="020B0503030403020204" pitchFamily="34" charset="0"/>
              </a:rPr>
              <a:t>consente al candidato di </a:t>
            </a:r>
            <a:r>
              <a:rPr lang="it-IT" sz="1600" b="1" i="0" dirty="0">
                <a:solidFill>
                  <a:srgbClr val="333333"/>
                </a:solidFill>
                <a:effectLst/>
                <a:latin typeface="Source Sans Pro" panose="020B0503030403020204" pitchFamily="34" charset="0"/>
              </a:rPr>
              <a:t>raggiungere un alto livello di conoscenza e di distinguerti nel panorama accademico e lavorativo</a:t>
            </a:r>
            <a:r>
              <a:rPr lang="it-IT" sz="1600" b="0" i="0" dirty="0">
                <a:solidFill>
                  <a:srgbClr val="333333"/>
                </a:solidFill>
                <a:effectLst/>
                <a:latin typeface="Source Sans Pro" panose="020B0503030403020204" pitchFamily="34" charset="0"/>
              </a:rPr>
              <a:t>. </a:t>
            </a:r>
          </a:p>
          <a:p>
            <a:endParaRPr lang="it-IT" sz="1600" b="0" i="0" dirty="0">
              <a:solidFill>
                <a:srgbClr val="333333"/>
              </a:solidFill>
              <a:effectLst/>
              <a:latin typeface="Source Sans Pro" panose="020B0503030403020204" pitchFamily="34" charset="0"/>
            </a:endParaRPr>
          </a:p>
          <a:p>
            <a:pPr algn="l"/>
            <a:r>
              <a:rPr lang="it-IT" sz="1600" b="1" i="0" dirty="0">
                <a:solidFill>
                  <a:schemeClr val="tx1"/>
                </a:solidFill>
                <a:effectLst/>
                <a:latin typeface="Source Sans Pro" panose="020B0503030403020204" pitchFamily="34" charset="0"/>
              </a:rPr>
              <a:t>L’esame C1</a:t>
            </a:r>
            <a:r>
              <a:rPr lang="it-IT" sz="1600" b="1" i="0" dirty="0">
                <a:solidFill>
                  <a:srgbClr val="FFFFFF"/>
                </a:solidFill>
                <a:effectLst/>
                <a:latin typeface="Source Sans Pro" panose="020B0503030403020204" pitchFamily="34" charset="0"/>
              </a:rPr>
              <a:t> </a:t>
            </a:r>
            <a:r>
              <a:rPr lang="it-IT" sz="1600" b="1" i="0" dirty="0">
                <a:solidFill>
                  <a:schemeClr val="tx1"/>
                </a:solidFill>
                <a:effectLst/>
                <a:latin typeface="Source Sans Pro" panose="020B0503030403020204" pitchFamily="34" charset="0"/>
              </a:rPr>
              <a:t>Advanced dimostra che sai: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it-IT" sz="1600" b="0" i="0" dirty="0">
                <a:solidFill>
                  <a:schemeClr val="tx1"/>
                </a:solidFill>
                <a:effectLst/>
                <a:latin typeface="Source Sans Pro" panose="020B0503030403020204" pitchFamily="34" charset="0"/>
              </a:rPr>
              <a:t>seguire corsi universitari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it-IT" sz="1600" b="0" i="0" dirty="0">
                <a:solidFill>
                  <a:schemeClr val="tx1"/>
                </a:solidFill>
                <a:effectLst/>
                <a:latin typeface="Source Sans Pro" panose="020B0503030403020204" pitchFamily="34" charset="0"/>
              </a:rPr>
              <a:t>comunicare efficacemente a livello professionale e manageriale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it-IT" sz="1600" b="0" i="0" dirty="0">
                <a:solidFill>
                  <a:schemeClr val="tx1"/>
                </a:solidFill>
                <a:effectLst/>
                <a:latin typeface="Source Sans Pro" panose="020B0503030403020204" pitchFamily="34" charset="0"/>
              </a:rPr>
              <a:t>partecipare a meeting di lavoro e seminari accademici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it-IT" sz="1600" b="0" i="0" dirty="0">
                <a:solidFill>
                  <a:schemeClr val="tx1"/>
                </a:solidFill>
                <a:effectLst/>
                <a:latin typeface="Source Sans Pro" panose="020B0503030403020204" pitchFamily="34" charset="0"/>
              </a:rPr>
              <a:t>esprimerti in maniera fluente in situazioni di alto livello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1463994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>
            <a:extLst>
              <a:ext uri="{FF2B5EF4-FFF2-40B4-BE49-F238E27FC236}">
                <a16:creationId xmlns:a16="http://schemas.microsoft.com/office/drawing/2014/main" id="{B9C6BA8C-F6D8-CF3C-CA20-FA87C4F5295A}"/>
              </a:ext>
            </a:extLst>
          </p:cNvPr>
          <p:cNvSpPr txBox="1"/>
          <p:nvPr/>
        </p:nvSpPr>
        <p:spPr>
          <a:xfrm>
            <a:off x="1777448" y="425470"/>
            <a:ext cx="8637104" cy="64325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it-IT" sz="3600" b="1" i="0" dirty="0">
                <a:solidFill>
                  <a:srgbClr val="FF0000"/>
                </a:solidFill>
                <a:effectLst/>
                <a:latin typeface="Source Sans Pro" panose="020B0503030403020204" pitchFamily="34" charset="0"/>
              </a:rPr>
              <a:t>Riconoscimento e validità degli esami</a:t>
            </a:r>
          </a:p>
          <a:p>
            <a:pPr algn="l"/>
            <a:r>
              <a:rPr lang="it-IT" sz="1600" b="1" i="0" dirty="0">
                <a:solidFill>
                  <a:srgbClr val="FF0000"/>
                </a:solidFill>
                <a:effectLst/>
                <a:latin typeface="Source Sans Pro" panose="020B0503030403020204" pitchFamily="34" charset="0"/>
              </a:rPr>
              <a:t>I certificati hanno una scadenza?</a:t>
            </a:r>
          </a:p>
          <a:p>
            <a:pPr algn="l"/>
            <a:r>
              <a:rPr lang="it-IT" sz="1600" b="1" i="0" dirty="0">
                <a:solidFill>
                  <a:srgbClr val="333333"/>
                </a:solidFill>
                <a:effectLst/>
                <a:latin typeface="Source Sans Pro" panose="020B0503030403020204" pitchFamily="34" charset="0"/>
              </a:rPr>
              <a:t>NO. I certificati Cambridge English non scadono</a:t>
            </a:r>
            <a:r>
              <a:rPr lang="it-IT" sz="1600" b="0" i="0" dirty="0">
                <a:solidFill>
                  <a:srgbClr val="333333"/>
                </a:solidFill>
                <a:effectLst/>
                <a:latin typeface="Source Sans Pro" panose="020B0503030403020204" pitchFamily="34" charset="0"/>
              </a:rPr>
              <a:t>. Il risultato e il certificato Cambridge English non hanno alcun limite di validità*. Essi attestano che in una certa data il candidato ha dimostrato competenze linguistiche di un determinato livello. Tuttavia, com'è noto, è necessaria una pratica costante delle competenze linguistiche acquisite per mantenere i livelli raggiunti. I singoli istituti (ad esempio università, datori di lavoro, organizzazioni professionali ed enti governativi) possono decidere se accettare o meno una certificazione conseguita da più di due anni. Consigliamo ai candidati di contattare l'istituzione di proprio interesse per verificare i criteri di riconoscimento delle certificazioni.</a:t>
            </a:r>
            <a:br>
              <a:rPr lang="it-IT" sz="1600" b="0" i="0" dirty="0">
                <a:solidFill>
                  <a:srgbClr val="333333"/>
                </a:solidFill>
                <a:effectLst/>
                <a:latin typeface="Source Sans Pro" panose="020B0503030403020204" pitchFamily="34" charset="0"/>
              </a:rPr>
            </a:br>
            <a:r>
              <a:rPr lang="it-IT" sz="1600" b="0" i="0" dirty="0">
                <a:solidFill>
                  <a:srgbClr val="333333"/>
                </a:solidFill>
                <a:effectLst/>
                <a:latin typeface="Source Sans Pro" panose="020B0503030403020204" pitchFamily="34" charset="0"/>
              </a:rPr>
              <a:t>Il conseguimento di una certificazione di lingua inglese può essere necessario anche per ottenere visti di studio o di residenza in Paesi stranieri. Prima di avviare una pratica di visto, consigliamo di verificare le norme previste dal Paese che si intende visitare.</a:t>
            </a:r>
            <a:br>
              <a:rPr lang="it-IT" sz="1600" b="0" i="0" dirty="0">
                <a:solidFill>
                  <a:srgbClr val="333333"/>
                </a:solidFill>
                <a:effectLst/>
                <a:latin typeface="Source Sans Pro" panose="020B0503030403020204" pitchFamily="34" charset="0"/>
              </a:rPr>
            </a:br>
            <a:endParaRPr lang="it-IT" sz="1600" b="0" i="0" dirty="0">
              <a:solidFill>
                <a:srgbClr val="333333"/>
              </a:solidFill>
              <a:effectLst/>
              <a:latin typeface="Source Sans Pro" panose="020B0503030403020204" pitchFamily="34" charset="0"/>
            </a:endParaRPr>
          </a:p>
          <a:p>
            <a:pPr algn="l"/>
            <a:r>
              <a:rPr lang="it-IT" sz="1600" b="0" i="0" dirty="0">
                <a:solidFill>
                  <a:srgbClr val="333333"/>
                </a:solidFill>
                <a:effectLst/>
                <a:latin typeface="Source Sans Pro" panose="020B0503030403020204" pitchFamily="34" charset="0"/>
              </a:rPr>
              <a:t>*  Le uniche eccezioni sono:</a:t>
            </a:r>
            <a:br>
              <a:rPr lang="it-IT" sz="1600" b="0" i="0" dirty="0">
                <a:solidFill>
                  <a:srgbClr val="333333"/>
                </a:solidFill>
                <a:effectLst/>
                <a:latin typeface="Source Sans Pro" panose="020B0503030403020204" pitchFamily="34" charset="0"/>
              </a:rPr>
            </a:br>
            <a:endParaRPr lang="it-IT" sz="1600" b="0" i="0" dirty="0">
              <a:solidFill>
                <a:srgbClr val="333333"/>
              </a:solidFill>
              <a:effectLst/>
              <a:latin typeface="Source Sans Pro" panose="020B0503030403020204" pitchFamily="34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it-IT" sz="1600" b="0" i="0" dirty="0">
                <a:solidFill>
                  <a:srgbClr val="333333"/>
                </a:solidFill>
                <a:effectLst/>
                <a:latin typeface="Source Sans Pro" panose="020B0503030403020204" pitchFamily="34" charset="0"/>
              </a:rPr>
              <a:t>IELTS -  i risultati sono validi solo per due anni.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it-IT" sz="1600" b="0" i="0" dirty="0">
                <a:solidFill>
                  <a:srgbClr val="333333"/>
                </a:solidFill>
                <a:effectLst/>
                <a:latin typeface="Source Sans Pro" panose="020B0503030403020204" pitchFamily="34" charset="0"/>
              </a:rPr>
              <a:t>BULATS - consigliamo ai datori di lavoro/istituti di istruzione di chiedere ulteriori prove del livello di inglese conseguito dal candidato, se l’esame è stato sostenuto più di due anni prima.</a:t>
            </a:r>
          </a:p>
          <a:p>
            <a:pPr algn="l"/>
            <a:endParaRPr lang="it-IT" sz="1600" b="1" i="0" dirty="0">
              <a:solidFill>
                <a:srgbClr val="333333"/>
              </a:solidFill>
              <a:effectLst/>
              <a:latin typeface="Source Sans Pro" panose="020B0503030403020204" pitchFamily="34" charset="0"/>
            </a:endParaRPr>
          </a:p>
          <a:p>
            <a:pPr algn="l"/>
            <a:r>
              <a:rPr lang="it-IT" sz="1600" b="1" i="0" dirty="0">
                <a:solidFill>
                  <a:srgbClr val="333333"/>
                </a:solidFill>
                <a:effectLst/>
                <a:latin typeface="Source Sans Pro" panose="020B0503030403020204" pitchFamily="34" charset="0"/>
              </a:rPr>
              <a:t>FAQ </a:t>
            </a:r>
            <a:r>
              <a:rPr lang="it-IT" sz="1600" b="0" i="0" dirty="0">
                <a:solidFill>
                  <a:srgbClr val="333333"/>
                </a:solidFill>
                <a:effectLst/>
                <a:latin typeface="Source Sans Pro" panose="020B0503030403020204" pitchFamily="34" charset="0"/>
              </a:rPr>
              <a:t>Hai dei dubbi sulla validità e il riconoscimento dei nostri certificati? </a:t>
            </a:r>
          </a:p>
          <a:p>
            <a:pPr algn="l"/>
            <a:r>
              <a:rPr lang="it-IT" sz="1600" b="0" i="0" dirty="0">
                <a:solidFill>
                  <a:srgbClr val="333333"/>
                </a:solidFill>
                <a:effectLst/>
                <a:latin typeface="Source Sans Pro" panose="020B0503030403020204" pitchFamily="34" charset="0"/>
              </a:rPr>
              <a:t>Qui troverai le risposte alle domande più frequenti. </a:t>
            </a:r>
          </a:p>
          <a:p>
            <a:pPr algn="l"/>
            <a:r>
              <a:rPr lang="it-IT" sz="1200" b="0" i="0" dirty="0">
                <a:solidFill>
                  <a:srgbClr val="333333"/>
                </a:solidFill>
                <a:effectLst/>
                <a:latin typeface="Source Sans Pro" panose="020B0503030403020204" pitchFamily="34" charset="0"/>
                <a:hlinkClick r:id="rId2"/>
              </a:rPr>
              <a:t>https://www.cambridgeenglish.org/</a:t>
            </a:r>
            <a:r>
              <a:rPr lang="it-IT" sz="1200" b="0" i="0" dirty="0" err="1">
                <a:solidFill>
                  <a:srgbClr val="333333"/>
                </a:solidFill>
                <a:effectLst/>
                <a:latin typeface="Source Sans Pro" panose="020B0503030403020204" pitchFamily="34" charset="0"/>
                <a:hlinkClick r:id="rId2"/>
              </a:rPr>
              <a:t>it</a:t>
            </a:r>
            <a:r>
              <a:rPr lang="it-IT" sz="1200" b="0" i="0" dirty="0">
                <a:solidFill>
                  <a:srgbClr val="333333"/>
                </a:solidFill>
                <a:effectLst/>
                <a:latin typeface="Source Sans Pro" panose="020B0503030403020204" pitchFamily="34" charset="0"/>
                <a:hlinkClick r:id="rId2"/>
              </a:rPr>
              <a:t>/help/</a:t>
            </a:r>
            <a:r>
              <a:rPr lang="it-IT" sz="1200" b="0" i="0" dirty="0" err="1">
                <a:solidFill>
                  <a:srgbClr val="333333"/>
                </a:solidFill>
                <a:effectLst/>
                <a:latin typeface="Source Sans Pro" panose="020B0503030403020204" pitchFamily="34" charset="0"/>
                <a:hlinkClick r:id="rId2"/>
              </a:rPr>
              <a:t>faq</a:t>
            </a:r>
            <a:r>
              <a:rPr lang="it-IT" sz="1200" b="0" i="0" dirty="0">
                <a:solidFill>
                  <a:srgbClr val="333333"/>
                </a:solidFill>
                <a:effectLst/>
                <a:latin typeface="Source Sans Pro" panose="020B0503030403020204" pitchFamily="34" charset="0"/>
                <a:hlinkClick r:id="rId2"/>
              </a:rPr>
              <a:t>-riconoscimento-</a:t>
            </a:r>
            <a:r>
              <a:rPr lang="it-IT" sz="1200" b="0" i="0" dirty="0" err="1">
                <a:solidFill>
                  <a:srgbClr val="333333"/>
                </a:solidFill>
                <a:effectLst/>
                <a:latin typeface="Source Sans Pro" panose="020B0503030403020204" pitchFamily="34" charset="0"/>
                <a:hlinkClick r:id="rId2"/>
              </a:rPr>
              <a:t>validita</a:t>
            </a:r>
            <a:r>
              <a:rPr lang="it-IT" sz="1200" b="0" i="0" dirty="0">
                <a:solidFill>
                  <a:srgbClr val="333333"/>
                </a:solidFill>
                <a:effectLst/>
                <a:latin typeface="Source Sans Pro" panose="020B0503030403020204" pitchFamily="34" charset="0"/>
                <a:hlinkClick r:id="rId2"/>
              </a:rPr>
              <a:t>-esami/#:~:text=I%20certificati%20Cambridge%20English%20non,linguistiche%20di%20un%20determinato%20livello</a:t>
            </a:r>
            <a:r>
              <a:rPr lang="it-IT" sz="1200" b="0" i="0" dirty="0">
                <a:solidFill>
                  <a:srgbClr val="333333"/>
                </a:solidFill>
                <a:effectLst/>
                <a:latin typeface="Source Sans Pro" panose="020B0503030403020204" pitchFamily="34" charset="0"/>
              </a:rPr>
              <a:t>.</a:t>
            </a:r>
          </a:p>
          <a:p>
            <a:pPr algn="l"/>
            <a:endParaRPr lang="it-IT" sz="1200" b="0" i="0" dirty="0">
              <a:solidFill>
                <a:srgbClr val="333333"/>
              </a:solidFill>
              <a:effectLst/>
              <a:latin typeface="Source Sans Pro" panose="020B05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52410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654</Words>
  <Application>Microsoft Office PowerPoint</Application>
  <PresentationFormat>Widescreen</PresentationFormat>
  <Paragraphs>46</Paragraphs>
  <Slides>7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7</vt:i4>
      </vt:variant>
    </vt:vector>
  </HeadingPairs>
  <TitlesOfParts>
    <vt:vector size="13" baseType="lpstr">
      <vt:lpstr>Arial</vt:lpstr>
      <vt:lpstr>Calibri</vt:lpstr>
      <vt:lpstr>Calibri Light</vt:lpstr>
      <vt:lpstr>Source Sans Pro</vt:lpstr>
      <vt:lpstr>Wingdings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Michele Terzo</dc:creator>
  <cp:lastModifiedBy>Michele Terzo</cp:lastModifiedBy>
  <cp:revision>20</cp:revision>
  <dcterms:created xsi:type="dcterms:W3CDTF">2022-12-17T21:19:40Z</dcterms:created>
  <dcterms:modified xsi:type="dcterms:W3CDTF">2022-12-19T07:27:50Z</dcterms:modified>
</cp:coreProperties>
</file>